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9" r:id="rId3"/>
    <p:sldId id="283" r:id="rId4"/>
    <p:sldId id="286" r:id="rId5"/>
    <p:sldId id="482" r:id="rId6"/>
    <p:sldId id="278" r:id="rId7"/>
    <p:sldId id="287" r:id="rId8"/>
    <p:sldId id="288" r:id="rId9"/>
    <p:sldId id="284" r:id="rId10"/>
    <p:sldId id="289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A31"/>
    <a:srgbClr val="FCC24C"/>
    <a:srgbClr val="991A91"/>
    <a:srgbClr val="F46D22"/>
    <a:srgbClr val="03CD5E"/>
    <a:srgbClr val="052F59"/>
    <a:srgbClr val="B7D794"/>
    <a:srgbClr val="5F8C1B"/>
    <a:srgbClr val="378EDD"/>
    <a:srgbClr val="104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4" autoAdjust="0"/>
    <p:restoredTop sz="71294" autoAdjust="0"/>
  </p:normalViewPr>
  <p:slideViewPr>
    <p:cSldViewPr snapToGrid="0" showGuides="1">
      <p:cViewPr varScale="1">
        <p:scale>
          <a:sx n="91" d="100"/>
          <a:sy n="91" d="100"/>
        </p:scale>
        <p:origin x="11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gh, David L." userId="f3b2144f-8c21-4e7f-87b8-a8c0fbabe321" providerId="ADAL" clId="{2D471148-9CC7-4436-A566-A34A678670F2}"/>
    <pc:docChg chg="modSld">
      <pc:chgData name="Pugh, David L." userId="f3b2144f-8c21-4e7f-87b8-a8c0fbabe321" providerId="ADAL" clId="{2D471148-9CC7-4436-A566-A34A678670F2}" dt="2024-08-26T14:56:30.391" v="0" actId="1076"/>
      <pc:docMkLst>
        <pc:docMk/>
      </pc:docMkLst>
      <pc:sldChg chg="modSp mod">
        <pc:chgData name="Pugh, David L." userId="f3b2144f-8c21-4e7f-87b8-a8c0fbabe321" providerId="ADAL" clId="{2D471148-9CC7-4436-A566-A34A678670F2}" dt="2024-08-26T14:56:30.391" v="0" actId="1076"/>
        <pc:sldMkLst>
          <pc:docMk/>
          <pc:sldMk cId="1390662085" sldId="482"/>
        </pc:sldMkLst>
        <pc:picChg chg="mod">
          <ac:chgData name="Pugh, David L." userId="f3b2144f-8c21-4e7f-87b8-a8c0fbabe321" providerId="ADAL" clId="{2D471148-9CC7-4436-A566-A34A678670F2}" dt="2024-08-26T14:56:30.391" v="0" actId="1076"/>
          <ac:picMkLst>
            <pc:docMk/>
            <pc:sldMk cId="1390662085" sldId="482"/>
            <ac:picMk id="7" creationId="{BEAC8758-6A7D-3F2C-9EFC-DE996B08BE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AE6E-86D3-4D53-879F-9DE9F543B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0050-70A8-474C-BA9D-7822324D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DOELAP circle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DOELAP established in 1986 to ensure monitoring across the complex is:</a:t>
            </a:r>
          </a:p>
          <a:p>
            <a:pPr lvl="1">
              <a:buClr>
                <a:srgbClr val="104B8A"/>
              </a:buClr>
            </a:pPr>
            <a:r>
              <a:rPr lang="en-US" i="1" dirty="0"/>
              <a:t>Consistent</a:t>
            </a:r>
            <a:r>
              <a:rPr lang="en-US" dirty="0"/>
              <a:t>,</a:t>
            </a:r>
          </a:p>
          <a:p>
            <a:pPr lvl="1">
              <a:buClr>
                <a:srgbClr val="104B8A"/>
              </a:buClr>
            </a:pPr>
            <a:r>
              <a:rPr lang="en-US" i="1" dirty="0"/>
              <a:t>Accurate</a:t>
            </a:r>
            <a:r>
              <a:rPr lang="en-US" dirty="0"/>
              <a:t>, and</a:t>
            </a:r>
          </a:p>
          <a:p>
            <a:pPr lvl="1">
              <a:buClr>
                <a:srgbClr val="104B8A"/>
              </a:buClr>
            </a:pPr>
            <a:r>
              <a:rPr lang="en-US" i="1" dirty="0"/>
              <a:t>Conforms</a:t>
            </a:r>
            <a:r>
              <a:rPr lang="en-US" dirty="0"/>
              <a:t> to accepted standards.</a:t>
            </a:r>
          </a:p>
          <a:p>
            <a:r>
              <a:rPr lang="en-US" dirty="0"/>
              <a:t>DOELAP’s continued success as the gold standard for accreditation is a team effort: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Office of Environment, Health, Safety, and Security,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Radiological and Environmental Sciences Laboratory,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Oversight Board,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Assessors,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DOE Site Office Managers,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Dosimetry Programs across the complex.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0725"/>
            <a:ext cx="9144000" cy="3046942"/>
          </a:xfrm>
        </p:spPr>
        <p:txBody>
          <a:bodyPr anchor="t" anchorCtr="0">
            <a:normAutofit/>
          </a:bodyPr>
          <a:lstStyle>
            <a:lvl1pPr algn="r">
              <a:defRPr sz="3200" b="1">
                <a:solidFill>
                  <a:srgbClr val="002060"/>
                </a:solidFill>
                <a:latin typeface="Calibri 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47675" y="516255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en-US" sz="1600" kern="0" dirty="0"/>
              <a:t>James Dillard, CHP </a:t>
            </a:r>
          </a:p>
          <a:p>
            <a:pPr algn="l">
              <a:spcBef>
                <a:spcPct val="10000"/>
              </a:spcBef>
            </a:pPr>
            <a:r>
              <a:rPr lang="en-US" sz="1600" kern="0" dirty="0"/>
              <a:t>Office of Worker Safety and Health</a:t>
            </a:r>
            <a:r>
              <a:rPr lang="en-US" sz="1600" kern="0" baseline="0" dirty="0"/>
              <a:t> Policy </a:t>
            </a:r>
            <a:r>
              <a:rPr lang="en-US" sz="1600" kern="0" dirty="0"/>
              <a:t>(AU-11)</a:t>
            </a:r>
          </a:p>
          <a:p>
            <a:pPr algn="l">
              <a:spcBef>
                <a:spcPct val="10000"/>
              </a:spcBef>
            </a:pPr>
            <a:r>
              <a:rPr lang="en-US" sz="1600" kern="0" dirty="0"/>
              <a:t>Office of Environment, Health, Safety and Security</a:t>
            </a:r>
          </a:p>
          <a:p>
            <a:pPr algn="l">
              <a:spcBef>
                <a:spcPct val="10000"/>
              </a:spcBef>
            </a:pPr>
            <a:r>
              <a:rPr lang="en-US" sz="1600" kern="0" dirty="0"/>
              <a:t>U.S. Department of Energy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>
          <a:xfrm>
            <a:off x="371474" y="447675"/>
            <a:ext cx="1762125" cy="1690201"/>
          </a:xfrm>
          <a:prstGeom prst="rect">
            <a:avLst/>
          </a:prstGeom>
        </p:spPr>
      </p:pic>
      <p:pic>
        <p:nvPicPr>
          <p:cNvPr id="9" name="Picture 2" descr="C:\Users\kenney\AppData\Local\Microsoft\Windows\Temporary Internet Files\Content.Outlook\VSWERTPF\EHSS Logo new3 updat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5028777"/>
            <a:ext cx="3215640" cy="14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23837" y="337608"/>
            <a:ext cx="11744326" cy="63531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04" y="365125"/>
            <a:ext cx="9603295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libri  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Clr>
                <a:srgbClr val="330066"/>
              </a:buClr>
              <a:buSzPct val="100000"/>
              <a:buFont typeface="Arial" panose="020B0604020202020204" pitchFamily="34" charset="0"/>
              <a:buChar char="•"/>
              <a:defRPr sz="3000">
                <a:latin typeface="Calibri  "/>
                <a:cs typeface="Arial" panose="020B0604020202020204" pitchFamily="34" charset="0"/>
              </a:defRPr>
            </a:lvl1pPr>
            <a:lvl2pPr marL="685800" indent="-228600">
              <a:buClr>
                <a:srgbClr val="669999"/>
              </a:buClr>
              <a:buSzPct val="100000"/>
              <a:buFont typeface="Arial" panose="020B0604020202020204" pitchFamily="34" charset="0"/>
              <a:buChar char="•"/>
              <a:defRPr sz="2600">
                <a:latin typeface="Calibri  "/>
                <a:cs typeface="Arial" panose="020B0604020202020204" pitchFamily="34" charset="0"/>
              </a:defRPr>
            </a:lvl2pPr>
            <a:lvl3pPr marL="1143000" indent="-228600">
              <a:buClr>
                <a:srgbClr val="CCCC00"/>
              </a:buClr>
              <a:buSzPct val="100000"/>
              <a:buFont typeface="Arial" panose="020B0604020202020204" pitchFamily="34" charset="0"/>
              <a:buChar char="•"/>
              <a:defRPr sz="2300">
                <a:latin typeface="Calibri  "/>
                <a:cs typeface="Arial" panose="020B0604020202020204" pitchFamily="34" charset="0"/>
              </a:defRPr>
            </a:lvl3pPr>
            <a:lvl4pPr>
              <a:defRPr sz="2000">
                <a:latin typeface="Calibri  "/>
                <a:cs typeface="Arial" panose="020B0604020202020204" pitchFamily="34" charset="0"/>
              </a:defRPr>
            </a:lvl4pPr>
            <a:lvl5pPr>
              <a:defRPr sz="2000">
                <a:latin typeface="Calibri  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0-2C06-46D6-BB36-B70780C6663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0CD5-8600-491E-A013-7A155C3249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>
          <a:xfrm>
            <a:off x="371475" y="447675"/>
            <a:ext cx="1231392" cy="11811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3837" y="337608"/>
            <a:ext cx="11744326" cy="63531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317082" y="6299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Office of Environment,</a:t>
            </a:r>
            <a:r>
              <a:rPr lang="en-US" baseline="0" dirty="0">
                <a:latin typeface="Franklin Gothic Medium" panose="020B0603020102020204" pitchFamily="34" charset="0"/>
              </a:rPr>
              <a:t> Health, Safety and Security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4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04" y="365125"/>
            <a:ext cx="9603295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libri  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57" y="1834401"/>
            <a:ext cx="5264649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330066"/>
              </a:buClr>
              <a:buSzPct val="100000"/>
              <a:buFont typeface="Arial" panose="020B0604020202020204" pitchFamily="34" charset="0"/>
              <a:buChar char="•"/>
              <a:defRPr sz="2800">
                <a:latin typeface="Calibri  "/>
                <a:cs typeface="Arial" panose="020B0604020202020204" pitchFamily="34" charset="0"/>
              </a:defRPr>
            </a:lvl1pPr>
            <a:lvl2pPr marL="685800" indent="-228600">
              <a:buClr>
                <a:srgbClr val="669999"/>
              </a:buClr>
              <a:buSzPct val="100000"/>
              <a:buFont typeface="Arial" panose="020B0604020202020204" pitchFamily="34" charset="0"/>
              <a:buChar char="•"/>
              <a:defRPr sz="2400">
                <a:latin typeface="Calibri  "/>
                <a:cs typeface="Arial" panose="020B0604020202020204" pitchFamily="34" charset="0"/>
              </a:defRPr>
            </a:lvl2pPr>
            <a:lvl3pPr marL="1143000" indent="-228600">
              <a:buClr>
                <a:srgbClr val="CCCC00"/>
              </a:buClr>
              <a:buSzPct val="100000"/>
              <a:buFont typeface="Arial" panose="020B0604020202020204" pitchFamily="34" charset="0"/>
              <a:buChar char="•"/>
              <a:defRPr sz="2000">
                <a:latin typeface="Calibri  "/>
                <a:cs typeface="Arial" panose="020B0604020202020204" pitchFamily="34" charset="0"/>
              </a:defRPr>
            </a:lvl3pPr>
            <a:lvl4pPr>
              <a:defRPr sz="1800">
                <a:latin typeface="Calibri  "/>
                <a:cs typeface="Arial" panose="020B0604020202020204" pitchFamily="34" charset="0"/>
              </a:defRPr>
            </a:lvl4pPr>
            <a:lvl5pPr>
              <a:defRPr sz="1800">
                <a:latin typeface="Calibri  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0-2C06-46D6-BB36-B70780C6663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0CD5-8600-491E-A013-7A155C3249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>
          <a:xfrm>
            <a:off x="371475" y="447675"/>
            <a:ext cx="1231392" cy="11811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3837" y="337608"/>
            <a:ext cx="11744326" cy="63531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317082" y="6299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Office of Environment,</a:t>
            </a:r>
            <a:r>
              <a:rPr lang="en-US" baseline="0" dirty="0">
                <a:latin typeface="Franklin Gothic Medium" panose="020B0603020102020204" pitchFamily="34" charset="0"/>
              </a:rPr>
              <a:t> Health, Safety and Security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26460" y="1819275"/>
            <a:ext cx="5264649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330066"/>
              </a:buClr>
              <a:buSzPct val="100000"/>
              <a:buFont typeface="Arial" panose="020B0604020202020204" pitchFamily="34" charset="0"/>
              <a:buChar char="•"/>
              <a:defRPr sz="2800">
                <a:latin typeface="Calibri  "/>
                <a:cs typeface="Arial" panose="020B0604020202020204" pitchFamily="34" charset="0"/>
              </a:defRPr>
            </a:lvl1pPr>
            <a:lvl2pPr marL="685800" indent="-228600">
              <a:buClr>
                <a:srgbClr val="669999"/>
              </a:buClr>
              <a:buSzPct val="100000"/>
              <a:buFont typeface="Arial" panose="020B0604020202020204" pitchFamily="34" charset="0"/>
              <a:buChar char="•"/>
              <a:defRPr sz="2400">
                <a:latin typeface="Calibri  "/>
                <a:cs typeface="Arial" panose="020B0604020202020204" pitchFamily="34" charset="0"/>
              </a:defRPr>
            </a:lvl2pPr>
            <a:lvl3pPr marL="1143000" indent="-228600">
              <a:buClr>
                <a:srgbClr val="CCCC00"/>
              </a:buClr>
              <a:buSzPct val="100000"/>
              <a:buFont typeface="Arial" panose="020B0604020202020204" pitchFamily="34" charset="0"/>
              <a:buChar char="•"/>
              <a:defRPr sz="2000">
                <a:latin typeface="Calibri  "/>
                <a:cs typeface="Arial" panose="020B0604020202020204" pitchFamily="34" charset="0"/>
              </a:defRPr>
            </a:lvl3pPr>
            <a:lvl4pPr>
              <a:defRPr sz="1800">
                <a:latin typeface="Calibri  "/>
                <a:cs typeface="Arial" panose="020B0604020202020204" pitchFamily="34" charset="0"/>
              </a:defRPr>
            </a:lvl4pPr>
            <a:lvl5pPr>
              <a:defRPr sz="1800">
                <a:latin typeface="Calibri  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4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5BD0-2C06-46D6-BB36-B70780C6663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0CD5-8600-491E-A013-7A155C324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4" y="5029199"/>
            <a:ext cx="4288790" cy="10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en-US" sz="1600" dirty="0">
                <a:latin typeface="Calibri"/>
                <a:cs typeface="Calibri"/>
              </a:rPr>
              <a:t>David L. Pugh, CHP, RRPT</a:t>
            </a:r>
          </a:p>
          <a:p>
            <a:pPr marL="12700" marR="5080">
              <a:lnSpc>
                <a:spcPct val="110000"/>
              </a:lnSpc>
            </a:pPr>
            <a:r>
              <a:rPr sz="1600" dirty="0">
                <a:latin typeface="Calibri"/>
                <a:cs typeface="Calibri"/>
              </a:rPr>
              <a:t>Office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Safety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Health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Policy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(EHSS-</a:t>
            </a:r>
            <a:r>
              <a:rPr sz="1600" spc="-25" dirty="0">
                <a:latin typeface="Calibri"/>
                <a:cs typeface="Calibri"/>
              </a:rPr>
              <a:t>11) </a:t>
            </a:r>
            <a:r>
              <a:rPr sz="1600" dirty="0">
                <a:latin typeface="Calibri"/>
                <a:cs typeface="Calibri"/>
              </a:rPr>
              <a:t>Office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Environment,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Health,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Safety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Security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dirty="0">
                <a:latin typeface="Calibri"/>
                <a:cs typeface="Calibri"/>
              </a:rPr>
              <a:t>U.S.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Department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Energy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028" y="338327"/>
            <a:ext cx="11744325" cy="6352540"/>
            <a:chOff x="224028" y="338327"/>
            <a:chExt cx="11744325" cy="6352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9056" y="5029199"/>
              <a:ext cx="3215640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4028" y="338327"/>
              <a:ext cx="11744325" cy="6352540"/>
            </a:xfrm>
            <a:custGeom>
              <a:avLst/>
              <a:gdLst/>
              <a:ahLst/>
              <a:cxnLst/>
              <a:rect l="l" t="t" r="r" b="b"/>
              <a:pathLst>
                <a:path w="11744325" h="6352540">
                  <a:moveTo>
                    <a:pt x="0" y="6352032"/>
                  </a:moveTo>
                  <a:lnTo>
                    <a:pt x="11743944" y="6352032"/>
                  </a:lnTo>
                  <a:lnTo>
                    <a:pt x="11743944" y="0"/>
                  </a:lnTo>
                  <a:lnTo>
                    <a:pt x="0" y="0"/>
                  </a:lnTo>
                  <a:lnTo>
                    <a:pt x="0" y="6352032"/>
                  </a:lnTo>
                  <a:close/>
                </a:path>
              </a:pathLst>
            </a:custGeom>
            <a:ln w="571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0F1611-6A93-5D97-10FC-2572BD494FFE}"/>
              </a:ext>
            </a:extLst>
          </p:cNvPr>
          <p:cNvSpPr txBox="1"/>
          <p:nvPr/>
        </p:nvSpPr>
        <p:spPr>
          <a:xfrm>
            <a:off x="1293180" y="2588153"/>
            <a:ext cx="960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Opening Remarks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3F516D-C360-E039-8A61-745B80599110}"/>
              </a:ext>
            </a:extLst>
          </p:cNvPr>
          <p:cNvSpPr txBox="1">
            <a:spLocks/>
          </p:cNvSpPr>
          <p:nvPr/>
        </p:nvSpPr>
        <p:spPr>
          <a:xfrm>
            <a:off x="1524000" y="2725445"/>
            <a:ext cx="9144000" cy="2272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Calibri  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US" sz="4000" dirty="0">
                <a:latin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2024 DOELAP Radiobioassay Assessor Training               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Idaho Falls, ID</a:t>
            </a:r>
            <a:endParaRPr 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4E8F-DA0D-252F-BE54-85D193A8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RevCom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F99842-2F0D-3159-DF4A-43B6D3B6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256" y="419264"/>
            <a:ext cx="2966543" cy="14063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6BFE6-1010-B619-9D35-0DA97C2D2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 </a:t>
            </a:r>
            <a:r>
              <a:rPr lang="en-US" u="sng" dirty="0"/>
              <a:t>Response Negotiation (30 days) </a:t>
            </a:r>
            <a:r>
              <a:rPr lang="en-US" dirty="0"/>
              <a:t>– Reviewers have an opportunity to review the author’s response to comments and redline showing changes to the draft in response to comments</a:t>
            </a:r>
          </a:p>
          <a:p>
            <a:pPr marL="0" indent="0">
              <a:buNone/>
            </a:pPr>
            <a:r>
              <a:rPr lang="en-US" dirty="0"/>
              <a:t>4.  </a:t>
            </a:r>
            <a:r>
              <a:rPr lang="en-US" u="sng" dirty="0"/>
              <a:t>Concurrence (10 business days) </a:t>
            </a:r>
            <a:r>
              <a:rPr lang="en-US" dirty="0"/>
              <a:t>– Technical Standards Managers and SMEs who reviewed the original draft concur or non-concur with the revised draft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DOELAP Oversight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56" y="1834401"/>
            <a:ext cx="7776337" cy="4351338"/>
          </a:xfrm>
        </p:spPr>
        <p:txBody>
          <a:bodyPr>
            <a:normAutofit/>
          </a:bodyPr>
          <a:lstStyle/>
          <a:p>
            <a:r>
              <a:rPr lang="en-US" dirty="0"/>
              <a:t>Current Membership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Govind Rao, Chair, </a:t>
            </a:r>
            <a:r>
              <a:rPr lang="en-US" i="1" dirty="0"/>
              <a:t>ORNL</a:t>
            </a:r>
            <a:r>
              <a:rPr lang="en-US" dirty="0"/>
              <a:t> (Re-appointment 2024)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Michael Souleyrette, </a:t>
            </a:r>
            <a:r>
              <a:rPr lang="en-US" i="1" dirty="0"/>
              <a:t>Y-12</a:t>
            </a:r>
            <a:r>
              <a:rPr lang="en-US" dirty="0"/>
              <a:t> (Re-appointment 2024)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Milan Gadd, </a:t>
            </a:r>
            <a:r>
              <a:rPr lang="en-US" i="1" dirty="0"/>
              <a:t>LANL </a:t>
            </a:r>
            <a:r>
              <a:rPr lang="en-US" dirty="0"/>
              <a:t>(Re-appointment 2024)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Kelly Crandall</a:t>
            </a:r>
            <a:r>
              <a:rPr lang="en-US" i="1" dirty="0"/>
              <a:t>, SRS</a:t>
            </a:r>
            <a:r>
              <a:rPr lang="en-US" dirty="0"/>
              <a:t> (Re-appointment 2024)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Cheryl Antonio, </a:t>
            </a:r>
            <a:r>
              <a:rPr lang="en-US" i="1" dirty="0"/>
              <a:t>HMIS </a:t>
            </a:r>
            <a:r>
              <a:rPr lang="en-US" dirty="0"/>
              <a:t>(2020)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Nathan Elliot</a:t>
            </a:r>
            <a:r>
              <a:rPr lang="en-US" i="1" dirty="0"/>
              <a:t>, SNL (</a:t>
            </a:r>
            <a:r>
              <a:rPr lang="en-US" dirty="0"/>
              <a:t>2022)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Ken Veinot, </a:t>
            </a:r>
            <a:r>
              <a:rPr lang="en-US" i="1" dirty="0"/>
              <a:t>Y-12 </a:t>
            </a:r>
            <a:r>
              <a:rPr lang="en-US" dirty="0"/>
              <a:t>(2023)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Richard Pierson, </a:t>
            </a:r>
            <a:r>
              <a:rPr lang="en-US" i="1" dirty="0"/>
              <a:t>PNNL</a:t>
            </a:r>
            <a:r>
              <a:rPr lang="en-US" dirty="0"/>
              <a:t> (2023)</a:t>
            </a:r>
          </a:p>
          <a:p>
            <a:pPr lvl="1">
              <a:buClr>
                <a:srgbClr val="104B8A"/>
              </a:buClr>
            </a:pPr>
            <a:r>
              <a:rPr lang="en-US" dirty="0"/>
              <a:t>Adam Stavola, </a:t>
            </a:r>
            <a:r>
              <a:rPr lang="en-US" i="1" dirty="0"/>
              <a:t>TJNAF</a:t>
            </a:r>
            <a:r>
              <a:rPr lang="en-US" dirty="0"/>
              <a:t> (2023)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4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Conduct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90323" y="1456313"/>
            <a:ext cx="7419003" cy="4713364"/>
            <a:chOff x="1661698" y="1189613"/>
            <a:chExt cx="7419003" cy="4713364"/>
          </a:xfrm>
        </p:grpSpPr>
        <p:sp>
          <p:nvSpPr>
            <p:cNvPr id="3" name="Rectangle 2"/>
            <p:cNvSpPr/>
            <p:nvPr/>
          </p:nvSpPr>
          <p:spPr>
            <a:xfrm>
              <a:off x="2350744" y="1190257"/>
              <a:ext cx="6729957" cy="4712720"/>
            </a:xfrm>
            <a:prstGeom prst="rect">
              <a:avLst/>
            </a:prstGeom>
            <a:solidFill>
              <a:srgbClr val="052F5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61698" y="1189613"/>
              <a:ext cx="693808" cy="471272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71362"/>
              </p:ext>
            </p:extLst>
          </p:nvPr>
        </p:nvGraphicFramePr>
        <p:xfrm>
          <a:off x="2090323" y="1456313"/>
          <a:ext cx="7419003" cy="4713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6724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Professionalism, dedication, and ethical principles must be placed above private gain.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24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abstain from financial, employment, private or any other interests that conflict from conscientious performance of duty.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983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non-public DOELAP information must not be disclosed or used to further any private interest.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983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not solicit or accept gifts from any activity whose interests may be substantially impacted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983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not make any unauthorized commitments of DOELAP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83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act impartially and not give preferential treatment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983">
                <a:tc>
                  <a:txBody>
                    <a:bodyPr/>
                    <a:lstStyle/>
                    <a:p>
                      <a:pPr marL="742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any actions creating the appearance of violation of ethical standards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19389"/>
              </p:ext>
            </p:extLst>
          </p:nvPr>
        </p:nvGraphicFramePr>
        <p:xfrm>
          <a:off x="2090323" y="1473868"/>
          <a:ext cx="677804" cy="467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33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DOELAP Administrator –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DE91-7E4F-CBCC-AA66-7EE1BD0C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27" y="2190869"/>
            <a:ext cx="873731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Air Force active duty (1997-2017)</a:t>
            </a:r>
          </a:p>
          <a:p>
            <a:r>
              <a:rPr lang="en-US" dirty="0"/>
              <a:t>Air Force Dosimetry (2017-2021), Technical Director</a:t>
            </a:r>
          </a:p>
          <a:p>
            <a:pPr lvl="2">
              <a:buClr>
                <a:srgbClr val="104B8A"/>
              </a:buClr>
            </a:pPr>
            <a:r>
              <a:rPr lang="en-US" dirty="0"/>
              <a:t>NVLAP accredited for passive and active dosimetry</a:t>
            </a:r>
          </a:p>
          <a:p>
            <a:pPr lvl="2">
              <a:buClr>
                <a:srgbClr val="104B8A"/>
              </a:buClr>
            </a:pPr>
            <a:r>
              <a:rPr lang="en-US" dirty="0"/>
              <a:t>Transitioned from Panasonic to Landauer OSL in 2020 (in-house program)</a:t>
            </a:r>
          </a:p>
          <a:p>
            <a:r>
              <a:rPr lang="en-US" dirty="0"/>
              <a:t>Radiation Services Lab (2021-2023), Lab Manager &amp; Supervisor</a:t>
            </a:r>
          </a:p>
          <a:p>
            <a:pPr lvl="2">
              <a:buClr>
                <a:srgbClr val="104B8A"/>
              </a:buClr>
            </a:pPr>
            <a:r>
              <a:rPr lang="en-US" dirty="0"/>
              <a:t>Dosimetry</a:t>
            </a:r>
          </a:p>
          <a:p>
            <a:pPr lvl="2">
              <a:buClr>
                <a:srgbClr val="104B8A"/>
              </a:buClr>
            </a:pPr>
            <a:r>
              <a:rPr lang="en-US" dirty="0"/>
              <a:t>Radioanalytical</a:t>
            </a:r>
          </a:p>
          <a:p>
            <a:r>
              <a:rPr lang="en-US" dirty="0"/>
              <a:t>Joined EHSS-11 team in April 2023</a:t>
            </a:r>
          </a:p>
          <a:p>
            <a:pPr lvl="2">
              <a:buClr>
                <a:srgbClr val="002060"/>
              </a:buClr>
            </a:pPr>
            <a:r>
              <a:rPr lang="en-US" dirty="0"/>
              <a:t>10 CFR 835</a:t>
            </a:r>
          </a:p>
          <a:p>
            <a:pPr lvl="2">
              <a:buClr>
                <a:srgbClr val="002060"/>
              </a:buClr>
            </a:pPr>
            <a:r>
              <a:rPr lang="en-US" dirty="0"/>
              <a:t>DOELAP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FC847-B3B7-7395-4529-349ABB5A9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791" t="145736" r="132663" b="-145736"/>
          <a:stretch/>
        </p:blipFill>
        <p:spPr>
          <a:xfrm>
            <a:off x="5722705" y="3019425"/>
            <a:ext cx="801385" cy="81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D9B28-74C7-CD0D-C2FA-163F1F1F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06" y="2081319"/>
            <a:ext cx="1876211" cy="1876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558BB-A29C-4CDD-67ED-FF61ED9D4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660" y="4692227"/>
            <a:ext cx="299101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6DCE-314F-8BAE-1872-6109BBF0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04" y="365125"/>
            <a:ext cx="9838745" cy="1399541"/>
          </a:xfrm>
        </p:spPr>
        <p:txBody>
          <a:bodyPr/>
          <a:lstStyle/>
          <a:p>
            <a:r>
              <a:rPr lang="en-US" dirty="0"/>
              <a:t>Office of Worker Safety and Health Policy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4475DB-ED08-9FF8-F50C-83B30C9AE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216" y="1248030"/>
            <a:ext cx="5933752" cy="43619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A78A5-20AC-1CA6-EF62-E189145E3A22}"/>
              </a:ext>
            </a:extLst>
          </p:cNvPr>
          <p:cNvSpPr txBox="1"/>
          <p:nvPr/>
        </p:nvSpPr>
        <p:spPr>
          <a:xfrm>
            <a:off x="320863" y="1739691"/>
            <a:ext cx="3015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What we do -</a:t>
            </a:r>
            <a:endParaRPr lang="en-US" sz="3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DC1DF-0FC8-5DF9-0557-B1586C92DBC8}"/>
              </a:ext>
            </a:extLst>
          </p:cNvPr>
          <p:cNvSpPr/>
          <p:nvPr/>
        </p:nvSpPr>
        <p:spPr>
          <a:xfrm>
            <a:off x="505258" y="2284536"/>
            <a:ext cx="3893818" cy="50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Rulemaking: 10 CFR 707, 835, 850, 851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1970BB-C1E1-6FDD-0B85-DDC59F15E146}"/>
              </a:ext>
            </a:extLst>
          </p:cNvPr>
          <p:cNvSpPr/>
          <p:nvPr/>
        </p:nvSpPr>
        <p:spPr>
          <a:xfrm>
            <a:off x="505258" y="3351754"/>
            <a:ext cx="4557398" cy="50800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Worker Safety and Health Policy Clarifications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BADBA4-19C0-AA8A-E3FC-43C5A1DB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9" y="3919272"/>
            <a:ext cx="4060288" cy="536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5D7DF9-E019-3272-5C93-B42F115F7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9" y="2792536"/>
            <a:ext cx="4054191" cy="536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3F938A-6571-3E86-6B81-F126EDEAC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79" y="4491628"/>
            <a:ext cx="4852837" cy="536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E172DF-CB97-6FF4-4022-B3174A63E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" y="5645755"/>
            <a:ext cx="5694158" cy="536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B1C80A-6C81-C974-163F-B08568813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379" y="5053136"/>
            <a:ext cx="334089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3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0E42-8B96-BA76-DE21-44A7B4D4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04" y="365125"/>
            <a:ext cx="10101972" cy="1325563"/>
          </a:xfrm>
        </p:spPr>
        <p:txBody>
          <a:bodyPr/>
          <a:lstStyle/>
          <a:p>
            <a:r>
              <a:rPr lang="en-US" dirty="0"/>
              <a:t>Office of Worker Safety and Health Policy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30895-0F5A-E781-62B6-1734B7870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24" y="365126"/>
            <a:ext cx="11388019" cy="627740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3C8ACD9-EF08-7EBC-95D3-A192049ACA5C}"/>
              </a:ext>
            </a:extLst>
          </p:cNvPr>
          <p:cNvSpPr/>
          <p:nvPr/>
        </p:nvSpPr>
        <p:spPr>
          <a:xfrm>
            <a:off x="595086" y="3294743"/>
            <a:ext cx="1422400" cy="105954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0FA5AF0-487D-F907-2119-59359E26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75" y="1820462"/>
            <a:ext cx="5050499" cy="22375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Jo</a:t>
            </a:r>
            <a:r>
              <a:rPr lang="en-US" sz="3600" dirty="0"/>
              <a:t>in the EHSS-11 mailing list by scanning the QR Code</a:t>
            </a:r>
            <a:endParaRPr lang="en-US" sz="3600" dirty="0">
              <a:cs typeface="Calibri"/>
            </a:endParaRPr>
          </a:p>
        </p:txBody>
      </p:sp>
      <p:pic>
        <p:nvPicPr>
          <p:cNvPr id="7" name="Content Placeholder 6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BEAC8758-6A7D-3F2C-9EFC-DE996B08B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/>
          <a:stretch/>
        </p:blipFill>
        <p:spPr>
          <a:xfrm>
            <a:off x="5929081" y="584393"/>
            <a:ext cx="5957682" cy="56892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B6A7A-97C4-B5F6-0F93-CFCAD4FA0503}"/>
              </a:ext>
            </a:extLst>
          </p:cNvPr>
          <p:cNvSpPr txBox="1"/>
          <p:nvPr/>
        </p:nvSpPr>
        <p:spPr>
          <a:xfrm>
            <a:off x="447776" y="3429000"/>
            <a:ext cx="5754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WebEx</a:t>
            </a:r>
            <a:r>
              <a:rPr lang="en-US" sz="2800" dirty="0"/>
              <a:t> invitations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Policy Clarifications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Standard/Directive Developments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Rulemaking news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Worker Safety and Health Event Notifications</a:t>
            </a:r>
          </a:p>
        </p:txBody>
      </p:sp>
    </p:spTree>
    <p:extLst>
      <p:ext uri="{BB962C8B-B14F-4D97-AF65-F5344CB8AC3E}">
        <p14:creationId xmlns:p14="http://schemas.microsoft.com/office/powerpoint/2010/main" val="139066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Laboratory Accreditation Program (DOELAP)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44" y="2263758"/>
            <a:ext cx="3801402" cy="392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252" y="1690688"/>
            <a:ext cx="4783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erlin Sans FB" panose="020E0602020502020306" pitchFamily="34" charset="0"/>
              </a:rPr>
              <a:t>Application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Quality Assurance Program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Field Office Review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6805" y="2263758"/>
            <a:ext cx="4486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N13.11,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Personnel Dosimetry Performance Criteria and Testing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N13.32,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 for Extremity Dosimeters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N13.30,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Criteria for Radiobioassay</a:t>
            </a:r>
          </a:p>
          <a:p>
            <a:endParaRPr lang="en-US" sz="2400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805" y="5019034"/>
            <a:ext cx="38166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erlin Sans FB" panose="020E0602020502020306" pitchFamily="34" charset="0"/>
              </a:rPr>
              <a:t>On-Site Assessment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Direct observation and evaluation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Conducted by technical experts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61" y="4894186"/>
            <a:ext cx="4366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erlin Sans FB" panose="020E0602020502020306" pitchFamily="34" charset="0"/>
              </a:rPr>
              <a:t>Oversight Board Review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Complete Package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Recommendations to Administrator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170" y="2983350"/>
            <a:ext cx="3938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erlin Sans FB" panose="020E0602020502020306" pitchFamily="34" charset="0"/>
              </a:rPr>
              <a:t>Accreditation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Period of 3 years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Notify DOELAP of changes</a:t>
            </a:r>
          </a:p>
        </p:txBody>
      </p:sp>
    </p:spTree>
    <p:extLst>
      <p:ext uri="{BB962C8B-B14F-4D97-AF65-F5344CB8AC3E}">
        <p14:creationId xmlns:p14="http://schemas.microsoft.com/office/powerpoint/2010/main" val="385293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Football team celebrating">
            <a:extLst>
              <a:ext uri="{FF2B5EF4-FFF2-40B4-BE49-F238E27FC236}">
                <a16:creationId xmlns:a16="http://schemas.microsoft.com/office/drawing/2014/main" id="{05D15571-46C6-FAF1-BB2A-8729AC08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r="543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49D74-6AF0-9976-4601-B6FF4653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0" y="267145"/>
            <a:ext cx="5752617" cy="1899912"/>
          </a:xfrm>
        </p:spPr>
        <p:txBody>
          <a:bodyPr>
            <a:normAutofit/>
          </a:bodyPr>
          <a:lstStyle/>
          <a:p>
            <a:r>
              <a:rPr lang="en-US" sz="4000" dirty="0"/>
              <a:t>DOELAP Administration</a:t>
            </a: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8CEB5399-A504-E311-ABBC-47DBF3D4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329" y="2434201"/>
            <a:ext cx="5578997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Success in DOELAP is a team effort:</a:t>
            </a:r>
          </a:p>
          <a:p>
            <a:pPr lvl="1">
              <a:buClrTx/>
            </a:pPr>
            <a:r>
              <a:rPr lang="en-US" sz="2400" dirty="0"/>
              <a:t>Radiological and Environmental Sciences Lab</a:t>
            </a:r>
          </a:p>
          <a:p>
            <a:pPr lvl="1">
              <a:buClrTx/>
            </a:pPr>
            <a:r>
              <a:rPr lang="en-US" sz="2400" dirty="0"/>
              <a:t>Office of Worker Safety and Health Policy</a:t>
            </a:r>
          </a:p>
          <a:p>
            <a:pPr lvl="1">
              <a:buClrTx/>
            </a:pPr>
            <a:r>
              <a:rPr lang="en-US" sz="2400" dirty="0"/>
              <a:t>Oversight Board</a:t>
            </a:r>
          </a:p>
          <a:p>
            <a:pPr lvl="1">
              <a:buClrTx/>
            </a:pPr>
            <a:r>
              <a:rPr lang="en-US" sz="2400" dirty="0"/>
              <a:t>DOELAP Assessors</a:t>
            </a:r>
          </a:p>
          <a:p>
            <a:pPr lvl="1">
              <a:buClrTx/>
            </a:pPr>
            <a:r>
              <a:rPr lang="en-US" sz="2400" dirty="0"/>
              <a:t>DOE Site Office Managers</a:t>
            </a:r>
          </a:p>
          <a:p>
            <a:pPr lvl="1">
              <a:buClrTx/>
            </a:pPr>
            <a:r>
              <a:rPr lang="en-US" sz="2400" dirty="0"/>
              <a:t>Personnel dosimetry and radiobioassay programs across the complex.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51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253B-C2EF-6D4F-76CC-C8EC75CA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DOELAP Administrator – my tasks</a:t>
            </a:r>
          </a:p>
        </p:txBody>
      </p:sp>
      <p:pic>
        <p:nvPicPr>
          <p:cNvPr id="5" name="Content Placeholder 4" descr="Clipboard outline">
            <a:extLst>
              <a:ext uri="{FF2B5EF4-FFF2-40B4-BE49-F238E27FC236}">
                <a16:creationId xmlns:a16="http://schemas.microsoft.com/office/drawing/2014/main" id="{4A168B0D-60D7-FAA5-29C9-B1E6AF19A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7060" y="365125"/>
            <a:ext cx="5657569" cy="64475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63FE7-6240-87AC-D921-7147277A1AA4}"/>
              </a:ext>
            </a:extLst>
          </p:cNvPr>
          <p:cNvSpPr txBox="1"/>
          <p:nvPr/>
        </p:nvSpPr>
        <p:spPr>
          <a:xfrm>
            <a:off x="688769" y="1998110"/>
            <a:ext cx="6567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u="sng" dirty="0"/>
              <a:t>Meet and work with STM weekly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Draft and issue Accreditation Certificates and Conditions of Accreditation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Approve technical equivalencies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Process amendments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Process appeals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Appoints and removes Oversight Board members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Process DOELAP Exceptions to accreditation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Meet with Program Offices and Field Element representatives, as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Maintain DOELAP Standards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5048BF-DCE1-16C3-0EAC-900C635E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595" y="2135235"/>
            <a:ext cx="3121282" cy="3785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6B7C1D-0BFC-6A57-2B7A-206F28B2FFFB}"/>
              </a:ext>
            </a:extLst>
          </p:cNvPr>
          <p:cNvSpPr/>
          <p:nvPr/>
        </p:nvSpPr>
        <p:spPr>
          <a:xfrm>
            <a:off x="8134598" y="2135235"/>
            <a:ext cx="2921330" cy="39227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9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4E8F-DA0D-252F-BE54-85D193A8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RevCom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47A39-231D-476E-009C-F371F2EB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RevCom is the system for reviewing and approving draft standards</a:t>
            </a:r>
          </a:p>
          <a:p>
            <a:r>
              <a:rPr lang="en-US" dirty="0"/>
              <a:t>Technical Standards review in RevCom consists of four phases: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Project Justification (15 business days)</a:t>
            </a:r>
            <a:r>
              <a:rPr lang="en-US" dirty="0"/>
              <a:t> – Author submits Project Justification Statement for reviewer to consider whether a project should go forward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Review and Comment (90 days)</a:t>
            </a:r>
            <a:r>
              <a:rPr lang="en-US" dirty="0"/>
              <a:t> – Technical Standards Managers assign SMEs to review a draft and submit comments (60 days)</a:t>
            </a:r>
          </a:p>
          <a:p>
            <a:pPr lvl="1">
              <a:buClrTx/>
            </a:pPr>
            <a:r>
              <a:rPr lang="en-US" dirty="0"/>
              <a:t>Author responds to comments (30 days)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F99842-2F0D-3159-DF4A-43B6D3B6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256" y="419264"/>
            <a:ext cx="2966543" cy="14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4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717</Words>
  <Application>Microsoft Office PowerPoint</Application>
  <PresentationFormat>Widescreen</PresentationFormat>
  <Paragraphs>116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Berlin Sans FB</vt:lpstr>
      <vt:lpstr>Calibri</vt:lpstr>
      <vt:lpstr>Calibri </vt:lpstr>
      <vt:lpstr>Calibri  </vt:lpstr>
      <vt:lpstr>Calibri Light</vt:lpstr>
      <vt:lpstr>Franklin Gothic Medium</vt:lpstr>
      <vt:lpstr>Wingdings</vt:lpstr>
      <vt:lpstr>Office Theme</vt:lpstr>
      <vt:lpstr>PowerPoint Presentation</vt:lpstr>
      <vt:lpstr>DOELAP Administrator – About me</vt:lpstr>
      <vt:lpstr>Office of Worker Safety and Health Policy </vt:lpstr>
      <vt:lpstr>Office of Worker Safety and Health Policy</vt:lpstr>
      <vt:lpstr>PowerPoint Presentation</vt:lpstr>
      <vt:lpstr>DOE Laboratory Accreditation Program (DOELAP)</vt:lpstr>
      <vt:lpstr>DOELAP Administration</vt:lpstr>
      <vt:lpstr>DOELAP Administrator – my tasks</vt:lpstr>
      <vt:lpstr>Understanding RevCom</vt:lpstr>
      <vt:lpstr>Understanding RevCom</vt:lpstr>
      <vt:lpstr>DOELAP Oversight Board</vt:lpstr>
      <vt:lpstr>Professional Conduct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Energy Occupational Radiation Protection DOE Laboratory Accreditation Program</dc:title>
  <dc:creator>Dillard, James</dc:creator>
  <cp:lastModifiedBy>Hathaway, Andrew J</cp:lastModifiedBy>
  <cp:revision>299</cp:revision>
  <dcterms:created xsi:type="dcterms:W3CDTF">2017-09-06T19:39:35Z</dcterms:created>
  <dcterms:modified xsi:type="dcterms:W3CDTF">2024-09-12T19:50:36Z</dcterms:modified>
</cp:coreProperties>
</file>